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673" r:id="rId2"/>
    <p:sldId id="674" r:id="rId3"/>
    <p:sldId id="675" r:id="rId4"/>
    <p:sldId id="688" r:id="rId5"/>
    <p:sldId id="686" r:id="rId6"/>
    <p:sldId id="681" r:id="rId7"/>
    <p:sldId id="683" r:id="rId8"/>
    <p:sldId id="685" r:id="rId9"/>
    <p:sldId id="687" r:id="rId10"/>
  </p:sldIdLst>
  <p:sldSz cx="9144000" cy="5143500" type="screen16x9"/>
  <p:notesSz cx="7023100" cy="93091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8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3"/>
    <a:srgbClr val="DE4561"/>
    <a:srgbClr val="FFC000"/>
    <a:srgbClr val="FA5C6B"/>
    <a:srgbClr val="005DB9"/>
    <a:srgbClr val="FFFFFF"/>
    <a:srgbClr val="00953B"/>
    <a:srgbClr val="D0D0D0"/>
    <a:srgbClr val="E9E9E9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441" autoAdjust="0"/>
  </p:normalViewPr>
  <p:slideViewPr>
    <p:cSldViewPr snapToGrid="0" showGuides="1">
      <p:cViewPr varScale="1">
        <p:scale>
          <a:sx n="163" d="100"/>
          <a:sy n="163" d="100"/>
        </p:scale>
        <p:origin x="150" y="306"/>
      </p:cViewPr>
      <p:guideLst>
        <p:guide orient="horz" pos="178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1" d="100"/>
          <a:sy n="81" d="100"/>
        </p:scale>
        <p:origin x="195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1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1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6CF01BD6-766B-4D19-B75E-7E6A037A6BFB}" type="datetimeFigureOut">
              <a:rPr lang="en-US" smtClean="0"/>
              <a:t>10/26/2020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0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0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F31302AA-81B1-4225-BC36-6DD3E8E987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844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1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1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E98D3C34-4FAE-4634-9621-7C1A1531823B}" type="datetimeFigureOut">
              <a:rPr lang="en-US" smtClean="0"/>
              <a:t>10/26/2020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9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0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0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FA5D1758-ED3D-4611-B861-63A1DF0322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456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166064"/>
            <a:ext cx="7886700" cy="681911"/>
          </a:xfrm>
          <a:prstGeom prst="rect">
            <a:avLst/>
          </a:prstGeom>
        </p:spPr>
        <p:txBody>
          <a:bodyPr/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836" y="1235355"/>
            <a:ext cx="3664833" cy="434401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4322618"/>
            <a:ext cx="9144000" cy="8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114800" y="2069513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3049588"/>
            <a:ext cx="7886700" cy="5159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Subtitle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3873137"/>
            <a:ext cx="7886700" cy="3289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88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0" cap="all" spc="50" baseline="0">
                <a:solidFill>
                  <a:schemeClr val="accent1"/>
                </a:solidFill>
                <a:latin typeface="Arial Black" panose="020B0A04020102020204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7162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Arial" panose="020B0604020202020204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720C09-E310-4375-98F8-AD4BC926C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93725" y="1306513"/>
            <a:ext cx="7953375" cy="30829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accent1"/>
                </a:solidFill>
              </a:defRPr>
            </a:lvl1pPr>
            <a:lvl2pPr marL="514350" indent="-171450">
              <a:buFont typeface="Symbol" panose="05050102010706020507" pitchFamily="18" charset="2"/>
              <a:buChar char="-"/>
              <a:defRPr sz="1400">
                <a:solidFill>
                  <a:schemeClr val="accent1"/>
                </a:solidFill>
              </a:defRPr>
            </a:lvl2pPr>
            <a:lvl3pPr marL="857250" indent="-171450">
              <a:buFont typeface="Wingdings" panose="05000000000000000000" pitchFamily="2" charset="2"/>
              <a:buChar char="§"/>
              <a:defRPr sz="1200">
                <a:solidFill>
                  <a:schemeClr val="accent1"/>
                </a:solidFill>
              </a:defRPr>
            </a:lvl3pPr>
            <a:lvl4pPr marL="1200150" indent="-171450">
              <a:buFont typeface="Courier New" panose="02070309020205020404" pitchFamily="49" charset="0"/>
              <a:buChar char="o"/>
              <a:defRPr sz="1200">
                <a:solidFill>
                  <a:schemeClr val="accent1"/>
                </a:solidFill>
              </a:defRPr>
            </a:lvl4pPr>
            <a:lvl5pPr marL="1543050" indent="-171450">
              <a:buFont typeface="Wingdings" panose="05000000000000000000" pitchFamily="2" charset="2"/>
              <a:buChar char="Ø"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74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0" cap="all" spc="50" baseline="0">
                <a:solidFill>
                  <a:schemeClr val="accent1"/>
                </a:solidFill>
                <a:latin typeface="Arial Black" panose="020B0A04020102020204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7162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Arial" panose="020B0604020202020204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720C09-E310-4375-98F8-AD4BC926C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93724" y="1306513"/>
            <a:ext cx="3657600" cy="30829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1"/>
                </a:solidFill>
              </a:defRPr>
            </a:lvl1pPr>
            <a:lvl2pPr marL="514350" indent="-171450">
              <a:buFont typeface="Symbol" panose="05050102010706020507" pitchFamily="18" charset="2"/>
              <a:buChar char="-"/>
              <a:defRPr sz="1200">
                <a:solidFill>
                  <a:schemeClr val="accent1"/>
                </a:solidFill>
              </a:defRPr>
            </a:lvl2pPr>
            <a:lvl3pPr marL="857250" indent="-171450">
              <a:buFont typeface="Wingdings" panose="05000000000000000000" pitchFamily="2" charset="2"/>
              <a:buChar char="§"/>
              <a:defRPr sz="1000">
                <a:solidFill>
                  <a:schemeClr val="accent1"/>
                </a:solidFill>
              </a:defRPr>
            </a:lvl3pPr>
            <a:lvl4pPr marL="1200150" indent="-171450">
              <a:buFont typeface="Courier New" panose="02070309020205020404" pitchFamily="49" charset="0"/>
              <a:buChar char="o"/>
              <a:defRPr sz="1000">
                <a:solidFill>
                  <a:schemeClr val="accent1"/>
                </a:solidFill>
              </a:defRPr>
            </a:lvl4pPr>
            <a:lvl5pPr marL="1543050" indent="-171450">
              <a:buFont typeface="Wingdings" panose="05000000000000000000" pitchFamily="2" charset="2"/>
              <a:buChar char="Ø"/>
              <a:defRPr sz="1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5"/>
          </p:nvPr>
        </p:nvSpPr>
        <p:spPr>
          <a:xfrm>
            <a:off x="4879976" y="1306740"/>
            <a:ext cx="3657600" cy="30829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accent1"/>
                </a:solidFill>
              </a:defRPr>
            </a:lvl1pPr>
            <a:lvl2pPr marL="514350" indent="-171450">
              <a:buFont typeface="Symbol" panose="05050102010706020507" pitchFamily="18" charset="2"/>
              <a:buChar char="-"/>
              <a:defRPr sz="1200">
                <a:solidFill>
                  <a:schemeClr val="accent1"/>
                </a:solidFill>
              </a:defRPr>
            </a:lvl2pPr>
            <a:lvl3pPr marL="857250" indent="-171450">
              <a:buFont typeface="Wingdings" panose="05000000000000000000" pitchFamily="2" charset="2"/>
              <a:buChar char="§"/>
              <a:defRPr sz="1000">
                <a:solidFill>
                  <a:schemeClr val="accent1"/>
                </a:solidFill>
              </a:defRPr>
            </a:lvl3pPr>
            <a:lvl4pPr marL="1200150" indent="-171450">
              <a:buFont typeface="Courier New" panose="02070309020205020404" pitchFamily="49" charset="0"/>
              <a:buChar char="o"/>
              <a:defRPr sz="1000">
                <a:solidFill>
                  <a:schemeClr val="accent1"/>
                </a:solidFill>
              </a:defRPr>
            </a:lvl4pPr>
            <a:lvl5pPr marL="1543050" indent="-171450">
              <a:buFont typeface="Wingdings" panose="05000000000000000000" pitchFamily="2" charset="2"/>
              <a:buChar char="Ø"/>
              <a:defRPr sz="1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86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84202" y="575841"/>
            <a:ext cx="7953374" cy="38326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 b="0" cap="all" spc="50" baseline="0">
                <a:solidFill>
                  <a:schemeClr val="accent1"/>
                </a:solidFill>
                <a:latin typeface="Arial Black" panose="020B0A04020102020204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93725" y="971627"/>
            <a:ext cx="7953374" cy="14134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200"/>
              </a:lnSpc>
              <a:spcBef>
                <a:spcPts val="0"/>
              </a:spcBef>
              <a:buNone/>
              <a:defRPr sz="1400" b="0" cap="none" spc="0" baseline="0">
                <a:solidFill>
                  <a:schemeClr val="accent4"/>
                </a:solidFill>
                <a:latin typeface="Arial" panose="020B0604020202020204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593725" y="492067"/>
            <a:ext cx="914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720C09-E310-4375-98F8-AD4BC926C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29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700" userDrawn="1">
          <p15:clr>
            <a:srgbClr val="FBAE40"/>
          </p15:clr>
        </p15:guide>
        <p15:guide id="2" pos="5384" userDrawn="1">
          <p15:clr>
            <a:srgbClr val="FBAE40"/>
          </p15:clr>
        </p15:guide>
        <p15:guide id="3" pos="374" userDrawn="1">
          <p15:clr>
            <a:srgbClr val="FBAE40"/>
          </p15:clr>
        </p15:guide>
        <p15:guide id="4" orient="horz" pos="306" userDrawn="1">
          <p15:clr>
            <a:srgbClr val="FBAE40"/>
          </p15:clr>
        </p15:guide>
        <p15:guide id="5" orient="horz" pos="97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720C09-E310-4375-98F8-AD4BC926C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668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352795" y="4767263"/>
            <a:ext cx="3653681" cy="27463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720C09-E310-4375-98F8-AD4BC926C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4322618"/>
            <a:ext cx="9144000" cy="8208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628649" y="1396507"/>
            <a:ext cx="7886700" cy="993775"/>
          </a:xfrm>
          <a:prstGeom prst="rect">
            <a:avLst/>
          </a:prstGeom>
        </p:spPr>
        <p:txBody>
          <a:bodyPr anchor="ctr" anchorCtr="0"/>
          <a:lstStyle>
            <a:lvl1pPr algn="ctr">
              <a:defRPr lang="en-US" sz="2000" kern="1200" baseline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85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160706" y="4767263"/>
            <a:ext cx="354643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685800" rtl="0" eaLnBrk="1" latinLnBrk="0" hangingPunct="1">
              <a:defRPr lang="en-US" sz="1000" b="0" kern="1200" spc="30" baseline="0" smtClean="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fld id="{E7720C09-E310-4375-98F8-AD4BC926C23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63" y="4802232"/>
            <a:ext cx="1726935" cy="204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83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8" r:id="rId2"/>
    <p:sldLayoutId id="2147483699" r:id="rId3"/>
    <p:sldLayoutId id="2147483667" r:id="rId4"/>
    <p:sldLayoutId id="2147483674" r:id="rId5"/>
    <p:sldLayoutId id="2147483697" r:id="rId6"/>
  </p:sldLayoutIdLst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 Score Customer Survey Results</a:t>
            </a:r>
            <a:br>
              <a:rPr lang="en-US" dirty="0" smtClean="0"/>
            </a:b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82462" y="4056185"/>
            <a:ext cx="291318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Informa Financial Intelligence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53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SEA Score Overview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survey measures three fundamental areas – Service, Relationship Expansion and Acquisition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720C09-E310-4375-98F8-AD4BC926C23B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53" y="1241374"/>
            <a:ext cx="5969204" cy="340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31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North Shore bank vs Midwest FI’s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720C09-E310-4375-98F8-AD4BC926C23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93726" y="1306513"/>
            <a:ext cx="4263620" cy="3082925"/>
          </a:xfrm>
        </p:spPr>
        <p:txBody>
          <a:bodyPr/>
          <a:lstStyle/>
          <a:p>
            <a:r>
              <a:rPr lang="en-US" dirty="0" smtClean="0"/>
              <a:t>In August over 1,200 customers completed the survey.</a:t>
            </a:r>
          </a:p>
          <a:p>
            <a:r>
              <a:rPr lang="en-US" dirty="0" smtClean="0"/>
              <a:t>The survey evaluates our customer responses and then compares them to competitors in the market.</a:t>
            </a:r>
          </a:p>
          <a:p>
            <a:r>
              <a:rPr lang="en-US" dirty="0" smtClean="0"/>
              <a:t>North Shore Bank 2020 SEA Score remained steady with 2019.  Peer banks in the Midwest      &lt; $10 billion dropped six points.</a:t>
            </a:r>
          </a:p>
          <a:p>
            <a:r>
              <a:rPr lang="en-US" dirty="0" smtClean="0"/>
              <a:t>Our score is above peer banks between            $2 - $10 billion. </a:t>
            </a:r>
          </a:p>
          <a:p>
            <a:r>
              <a:rPr lang="en-US" dirty="0" smtClean="0"/>
              <a:t>Midwest Credit Unions continue to outperform banks.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0477" y="1057958"/>
            <a:ext cx="2257396" cy="388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362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KEY FINDINGs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When compared to our Midwest peers, we are seen as superior in service; equal in ability to engage and expand relationships; and strengthening in ability to attract new business.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720C09-E310-4375-98F8-AD4BC926C23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412003" y="1362275"/>
            <a:ext cx="2032882" cy="2164643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7865" y="1319794"/>
            <a:ext cx="2006135" cy="22095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8569" y="1319794"/>
            <a:ext cx="2289292" cy="230263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49694" y="3786554"/>
            <a:ext cx="214532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Service is our powerhouse.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Our customers score us higher in all service areas than other financial institutions they use.</a:t>
            </a:r>
            <a:endParaRPr lang="en-U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3229708" y="3780686"/>
            <a:ext cx="23915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The Energize score remained steady and on par with competitors.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Customers feel trusted and more valued than other financials they use. </a:t>
            </a:r>
            <a:endParaRPr lang="en-US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6224954" y="3780686"/>
            <a:ext cx="232241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The Attract score has strengthened since 2019 and gaining traction while other Midwest peers have declined.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This is an area of opportunity.</a:t>
            </a:r>
          </a:p>
          <a:p>
            <a:endParaRPr lang="en-US" sz="1100" dirty="0" smtClean="0"/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842330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SERVICE KEY FINDINGS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720C09-E310-4375-98F8-AD4BC926C23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3385380" y="1129769"/>
            <a:ext cx="2664271" cy="3330339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4666" y="1130052"/>
            <a:ext cx="2247762" cy="332841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359" y="1186875"/>
            <a:ext cx="2578124" cy="332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8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Service KEY FIndings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Net Promoter Score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720C09-E310-4375-98F8-AD4BC926C23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593725" y="1306513"/>
            <a:ext cx="3525602" cy="3082925"/>
          </a:xfrm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Our net promoter score is well above competition. </a:t>
            </a:r>
          </a:p>
          <a:p>
            <a:r>
              <a:rPr lang="en-US" smtClean="0"/>
              <a:t>Primary North Shore Bank customers were more likely to promote us than customers of other Midwest banks they use. </a:t>
            </a:r>
            <a:endParaRPr lang="en-US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321" y="1404973"/>
            <a:ext cx="3189414" cy="2762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714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Energize KEY FINDINGS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720C09-E310-4375-98F8-AD4BC926C23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921" y="1163276"/>
            <a:ext cx="3437270" cy="3625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18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84202" y="505498"/>
            <a:ext cx="7953374" cy="383260"/>
          </a:xfrm>
        </p:spPr>
        <p:txBody>
          <a:bodyPr/>
          <a:lstStyle/>
          <a:p>
            <a:r>
              <a:rPr lang="en-US" dirty="0" smtClean="0"/>
              <a:t>Attract KEY FINDINGS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720C09-E310-4375-98F8-AD4BC926C23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891" y="1202788"/>
            <a:ext cx="2065148" cy="333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423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Opportunity AND Next steps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7720C09-E310-4375-98F8-AD4BC926C23B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59508336"/>
              </p:ext>
            </p:extLst>
          </p:nvPr>
        </p:nvGraphicFramePr>
        <p:xfrm>
          <a:off x="565590" y="997025"/>
          <a:ext cx="8023224" cy="3675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2060">
                  <a:extLst>
                    <a:ext uri="{9D8B030D-6E8A-4147-A177-3AD203B41FA5}">
                      <a16:colId xmlns:a16="http://schemas.microsoft.com/office/drawing/2014/main" val="3011144862"/>
                    </a:ext>
                  </a:extLst>
                </a:gridCol>
                <a:gridCol w="2616756">
                  <a:extLst>
                    <a:ext uri="{9D8B030D-6E8A-4147-A177-3AD203B41FA5}">
                      <a16:colId xmlns:a16="http://schemas.microsoft.com/office/drawing/2014/main" val="999672914"/>
                    </a:ext>
                  </a:extLst>
                </a:gridCol>
                <a:gridCol w="2674408">
                  <a:extLst>
                    <a:ext uri="{9D8B030D-6E8A-4147-A177-3AD203B41FA5}">
                      <a16:colId xmlns:a16="http://schemas.microsoft.com/office/drawing/2014/main" val="48039617"/>
                    </a:ext>
                  </a:extLst>
                </a:gridCol>
              </a:tblGrid>
              <a:tr h="28967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5293"/>
                          </a:solidFill>
                        </a:rPr>
                        <a:t>Service</a:t>
                      </a:r>
                      <a:endParaRPr lang="en-US" sz="1200" dirty="0">
                        <a:solidFill>
                          <a:srgbClr val="005293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C000"/>
                          </a:solidFill>
                        </a:rPr>
                        <a:t>Energize</a:t>
                      </a:r>
                      <a:endParaRPr lang="en-US" sz="120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DE4561"/>
                          </a:solidFill>
                        </a:rPr>
                        <a:t>Attract</a:t>
                      </a:r>
                      <a:endParaRPr lang="en-US" sz="1200" dirty="0">
                        <a:solidFill>
                          <a:srgbClr val="DE456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4733736"/>
                  </a:ext>
                </a:extLst>
              </a:tr>
              <a:tr h="1723214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The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</a:rPr>
                        <a:t> strength of our Service score reflected in “The Bank of You” brand. </a:t>
                      </a:r>
                    </a:p>
                    <a:p>
                      <a:endParaRPr lang="en-US" sz="10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000" baseline="0" dirty="0" smtClean="0">
                          <a:solidFill>
                            <a:schemeClr val="bg1"/>
                          </a:solidFill>
                        </a:rPr>
                        <a:t>Customer’s recognize this and are willing to tell others.  </a:t>
                      </a:r>
                    </a:p>
                    <a:p>
                      <a:endParaRPr lang="en-US" sz="10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Our service strength can be leveraged to impact our ability to expand and grow. </a:t>
                      </a:r>
                    </a:p>
                  </a:txBody>
                  <a:tcPr>
                    <a:solidFill>
                      <a:srgbClr val="00529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Our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Energize scores are a great foundation on which to build momentum.</a:t>
                      </a:r>
                    </a:p>
                    <a:p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Historically solid Energize scores indicates customers are available to help us grow by deepening current relationship and telling others.</a:t>
                      </a:r>
                    </a:p>
                    <a:p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There is opportunity leverage customer feelings and translate into additional and new business.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bg1"/>
                          </a:solidFill>
                        </a:rPr>
                        <a:t>Our</a:t>
                      </a:r>
                      <a:r>
                        <a:rPr lang="en-US" sz="1000" baseline="0" dirty="0" smtClean="0">
                          <a:solidFill>
                            <a:schemeClr val="bg1"/>
                          </a:solidFill>
                        </a:rPr>
                        <a:t> attract scores in the area of customer affinity can be translate this energy into advocacy.</a:t>
                      </a:r>
                    </a:p>
                    <a:p>
                      <a:endParaRPr lang="en-US" sz="10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000" baseline="0" dirty="0" smtClean="0">
                          <a:solidFill>
                            <a:schemeClr val="bg1"/>
                          </a:solidFill>
                        </a:rPr>
                        <a:t>Growing more popular means there is opportunity for us to appeal to new customers and perform better in this area.</a:t>
                      </a:r>
                      <a:endParaRPr lang="en-US" sz="1100" baseline="0" dirty="0" smtClean="0"/>
                    </a:p>
                    <a:p>
                      <a:endParaRPr lang="en-US" sz="1100" baseline="0" dirty="0" smtClean="0"/>
                    </a:p>
                    <a:p>
                      <a:endParaRPr lang="en-US" sz="1100" dirty="0"/>
                    </a:p>
                  </a:txBody>
                  <a:tcPr>
                    <a:solidFill>
                      <a:srgbClr val="DE45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238740"/>
                  </a:ext>
                </a:extLst>
              </a:tr>
              <a:tr h="1618354">
                <a:tc gridSpan="3">
                  <a:txBody>
                    <a:bodyPr/>
                    <a:lstStyle/>
                    <a:p>
                      <a:r>
                        <a:rPr lang="en-US" sz="1000" b="1" dirty="0" smtClean="0"/>
                        <a:t>2021 Strategies to Attract and Grow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/>
                        <a:t>Brand Awareness</a:t>
                      </a:r>
                    </a:p>
                    <a:p>
                      <a:pPr marL="457200" lvl="1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/>
                        <a:t>Focus</a:t>
                      </a:r>
                      <a:r>
                        <a:rPr lang="en-US" sz="1000" baseline="0" dirty="0" smtClean="0"/>
                        <a:t> outwardly on the needs of consumers it wishes to attract in greater numbers.</a:t>
                      </a:r>
                      <a:endParaRPr lang="en-US" sz="1000" dirty="0" smtClean="0"/>
                    </a:p>
                    <a:p>
                      <a:pPr marL="457200" lvl="1" indent="-11430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/>
                        <a:t>Utilize social</a:t>
                      </a:r>
                      <a:r>
                        <a:rPr lang="en-US" sz="1000" baseline="0" dirty="0" smtClean="0"/>
                        <a:t> media and customer-focused marketing to promote financial solutions that appeal to the younger generations and those with young families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aseline="0" dirty="0" smtClean="0"/>
                        <a:t>Advocacy</a:t>
                      </a:r>
                    </a:p>
                    <a:p>
                      <a:pPr marL="5143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aseline="0" dirty="0" smtClean="0"/>
                        <a:t>Sales of additional products and services to existing customers; target marketing, SOAR conversations, business partner referrals and word-of-mouth promotions.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aseline="0" dirty="0" smtClean="0"/>
                        <a:t>Digital strategy initiatives as a focus to attract younger generations.  </a:t>
                      </a:r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190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5721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7">
      <a:dk1>
        <a:srgbClr val="4B5050"/>
      </a:dk1>
      <a:lt1>
        <a:srgbClr val="FFFFFF"/>
      </a:lt1>
      <a:dk2>
        <a:srgbClr val="4B5050"/>
      </a:dk2>
      <a:lt2>
        <a:srgbClr val="FFFFFF"/>
      </a:lt2>
      <a:accent1>
        <a:srgbClr val="4B5050"/>
      </a:accent1>
      <a:accent2>
        <a:srgbClr val="00953B"/>
      </a:accent2>
      <a:accent3>
        <a:srgbClr val="92D050"/>
      </a:accent3>
      <a:accent4>
        <a:srgbClr val="4B5050"/>
      </a:accent4>
      <a:accent5>
        <a:srgbClr val="005DB9"/>
      </a:accent5>
      <a:accent6>
        <a:srgbClr val="249DA0"/>
      </a:accent6>
      <a:hlink>
        <a:srgbClr val="0563C1"/>
      </a:hlink>
      <a:folHlink>
        <a:srgbClr val="954F72"/>
      </a:folHlink>
    </a:clrScheme>
    <a:fontScheme name="Custom 1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17383</TotalTime>
  <Words>471</Words>
  <Application>Microsoft Office PowerPoint</Application>
  <PresentationFormat>On-screen Show (16:9)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Arial Black</vt:lpstr>
      <vt:lpstr>Calibri</vt:lpstr>
      <vt:lpstr>Courier New</vt:lpstr>
      <vt:lpstr>Open Sans</vt:lpstr>
      <vt:lpstr>Roboto</vt:lpstr>
      <vt:lpstr>Symbol</vt:lpstr>
      <vt:lpstr>Wingdings</vt:lpstr>
      <vt:lpstr>Office Theme</vt:lpstr>
      <vt:lpstr>SEA Score Customer Survey Results  2020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Jafar</dc:creator>
  <cp:lastModifiedBy>Doyle, Susan</cp:lastModifiedBy>
  <cp:revision>2575</cp:revision>
  <cp:lastPrinted>2020-10-26T19:17:27Z</cp:lastPrinted>
  <dcterms:created xsi:type="dcterms:W3CDTF">2015-05-25T12:45:08Z</dcterms:created>
  <dcterms:modified xsi:type="dcterms:W3CDTF">2020-10-26T19:55:50Z</dcterms:modified>
</cp:coreProperties>
</file>